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414" r:id="rId2"/>
    <p:sldId id="415" r:id="rId3"/>
    <p:sldId id="463" r:id="rId4"/>
    <p:sldId id="441" r:id="rId5"/>
    <p:sldId id="458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459" r:id="rId21"/>
    <p:sldId id="460" r:id="rId22"/>
    <p:sldId id="461" r:id="rId23"/>
    <p:sldId id="462" r:id="rId24"/>
    <p:sldId id="457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ifer V Finney" initials="JVF" lastIdx="12" clrIdx="0">
    <p:extLst>
      <p:ext uri="{19B8F6BF-5375-455C-9EA6-DF929625EA0E}">
        <p15:presenceInfo xmlns:p15="http://schemas.microsoft.com/office/powerpoint/2012/main" userId="S-1-5-21-588683336-3455789567-3381745918-4969510" providerId="AD"/>
      </p:ext>
    </p:extLst>
  </p:cmAuthor>
  <p:cmAuthor id="2" name="Emily Saleh" initials="ES" lastIdx="6" clrIdx="1">
    <p:extLst>
      <p:ext uri="{19B8F6BF-5375-455C-9EA6-DF929625EA0E}">
        <p15:presenceInfo xmlns:p15="http://schemas.microsoft.com/office/powerpoint/2012/main" userId="S-1-5-21-588683336-3455789567-3381745918-4933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  <a:srgbClr val="FFC5C5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82907" autoAdjust="0"/>
  </p:normalViewPr>
  <p:slideViewPr>
    <p:cSldViewPr snapToGrid="0">
      <p:cViewPr varScale="1">
        <p:scale>
          <a:sx n="92" d="100"/>
          <a:sy n="92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145" cy="465742"/>
          </a:xfrm>
          <a:prstGeom prst="rect">
            <a:avLst/>
          </a:prstGeom>
        </p:spPr>
        <p:txBody>
          <a:bodyPr vert="horz" lIns="88119" tIns="44060" rIns="88119" bIns="44060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6" y="3"/>
            <a:ext cx="3038145" cy="465742"/>
          </a:xfrm>
          <a:prstGeom prst="rect">
            <a:avLst/>
          </a:prstGeom>
        </p:spPr>
        <p:txBody>
          <a:bodyPr vert="horz" lIns="88119" tIns="44060" rIns="88119" bIns="44060" rtlCol="0"/>
          <a:lstStyle>
            <a:lvl1pPr algn="r">
              <a:defRPr sz="1100"/>
            </a:lvl1pPr>
          </a:lstStyle>
          <a:p>
            <a:fld id="{35D57A10-5590-4761-AFD9-0062F8CB3C98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60"/>
            <a:ext cx="3038145" cy="465741"/>
          </a:xfrm>
          <a:prstGeom prst="rect">
            <a:avLst/>
          </a:prstGeom>
        </p:spPr>
        <p:txBody>
          <a:bodyPr vert="horz" lIns="88119" tIns="44060" rIns="88119" bIns="44060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6" y="8830660"/>
            <a:ext cx="3038145" cy="465741"/>
          </a:xfrm>
          <a:prstGeom prst="rect">
            <a:avLst/>
          </a:prstGeom>
        </p:spPr>
        <p:txBody>
          <a:bodyPr vert="horz" lIns="88119" tIns="44060" rIns="88119" bIns="44060" rtlCol="0" anchor="b"/>
          <a:lstStyle>
            <a:lvl1pPr algn="r">
              <a:defRPr sz="1100"/>
            </a:lvl1pPr>
          </a:lstStyle>
          <a:p>
            <a:fld id="{5E39CB8F-30A6-47E5-B7D2-724B91376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11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37840" cy="466434"/>
          </a:xfrm>
          <a:prstGeom prst="rect">
            <a:avLst/>
          </a:prstGeom>
        </p:spPr>
        <p:txBody>
          <a:bodyPr vert="horz" lIns="93126" tIns="46564" rIns="93126" bIns="465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5"/>
            <a:ext cx="3037840" cy="466434"/>
          </a:xfrm>
          <a:prstGeom prst="rect">
            <a:avLst/>
          </a:prstGeom>
        </p:spPr>
        <p:txBody>
          <a:bodyPr vert="horz" lIns="93126" tIns="46564" rIns="93126" bIns="46564" rtlCol="0"/>
          <a:lstStyle>
            <a:lvl1pPr algn="r">
              <a:defRPr sz="1200"/>
            </a:lvl1pPr>
          </a:lstStyle>
          <a:p>
            <a:fld id="{AB0CBBCE-6F01-4E4E-90ED-562E6FD6D491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2050"/>
            <a:ext cx="417830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6" tIns="46564" rIns="93126" bIns="465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26" tIns="46564" rIns="93126" bIns="465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26" tIns="46564" rIns="93126" bIns="465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26" tIns="46564" rIns="93126" bIns="46564" rtlCol="0" anchor="b"/>
          <a:lstStyle>
            <a:lvl1pPr algn="r">
              <a:defRPr sz="1200"/>
            </a:lvl1pPr>
          </a:lstStyle>
          <a:p>
            <a:fld id="{4AFCDBB5-3DDF-4161-9C4F-22974E0256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8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Most of this information can be found on the institution’s website, the catalog, or in internal communications. Calendar entries to consider include: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BB94-F2E9-439B-9600-1532FBBBD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1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list below provides suggested categories for specific calendar entries. The categories and calendar items are examples only, and are not intended to be all inclusive.</a:t>
            </a:r>
          </a:p>
          <a:p>
            <a:r>
              <a:rPr lang="en-US" i="1" u="sng" dirty="0" smtClean="0">
                <a:effectLst/>
              </a:rPr>
              <a:t>Administrative Capability</a:t>
            </a:r>
            <a:r>
              <a:rPr lang="en-US" dirty="0" smtClean="0">
                <a:effectLst/>
              </a:rPr>
              <a:t> – Dates/Deadlines for:</a:t>
            </a:r>
          </a:p>
          <a:p>
            <a:r>
              <a:rPr lang="en-US" dirty="0" smtClean="0">
                <a:effectLst/>
              </a:rPr>
              <a:t>Staff meetings</a:t>
            </a:r>
          </a:p>
          <a:p>
            <a:r>
              <a:rPr lang="en-US" dirty="0" smtClean="0">
                <a:effectLst/>
              </a:rPr>
              <a:t>Annual staff performance evaluations</a:t>
            </a:r>
          </a:p>
          <a:p>
            <a:r>
              <a:rPr lang="en-US" dirty="0" smtClean="0">
                <a:effectLst/>
              </a:rPr>
              <a:t>Reviewing responsibilities of other institutional offices (i.e., to ensure separation of duties, etc.)</a:t>
            </a:r>
          </a:p>
          <a:p>
            <a:r>
              <a:rPr lang="en-US" dirty="0" smtClean="0">
                <a:effectLst/>
              </a:rPr>
              <a:t>Reviewing/sharing cohort default rates with other campus areas</a:t>
            </a:r>
          </a:p>
          <a:p>
            <a:r>
              <a:rPr lang="en-US" dirty="0" smtClean="0">
                <a:effectLst/>
              </a:rPr>
              <a:t>Reports to management (monthly, quarterly, annually)</a:t>
            </a:r>
          </a:p>
          <a:p>
            <a:r>
              <a:rPr lang="en-US" dirty="0" smtClean="0">
                <a:effectLst/>
              </a:rPr>
              <a:t>System setup</a:t>
            </a:r>
          </a:p>
          <a:p>
            <a:r>
              <a:rPr lang="en-US" dirty="0" smtClean="0">
                <a:effectLst/>
              </a:rPr>
              <a:t>Office budgets</a:t>
            </a:r>
          </a:p>
          <a:p>
            <a:r>
              <a:rPr lang="en-US" dirty="0" smtClean="0">
                <a:effectLst/>
              </a:rPr>
              <a:t>Budget for conferences, training, etc.</a:t>
            </a:r>
          </a:p>
          <a:p>
            <a:r>
              <a:rPr lang="en-US" i="1" u="sng" dirty="0" smtClean="0">
                <a:effectLst/>
              </a:rPr>
              <a:t>Communications</a:t>
            </a:r>
            <a:r>
              <a:rPr lang="en-US" dirty="0" smtClean="0">
                <a:effectLst/>
              </a:rPr>
              <a:t> – Dates/Deadlines for:</a:t>
            </a:r>
          </a:p>
          <a:p>
            <a:r>
              <a:rPr lang="en-US" dirty="0" smtClean="0">
                <a:effectLst/>
              </a:rPr>
              <a:t>Annual updates for the website, school catalog, or other communications to current and prospective students</a:t>
            </a:r>
          </a:p>
          <a:p>
            <a:r>
              <a:rPr lang="en-US" dirty="0" smtClean="0">
                <a:effectLst/>
              </a:rPr>
              <a:t>Annual updates to consumer information and cost of attendance components</a:t>
            </a:r>
          </a:p>
          <a:p>
            <a:r>
              <a:rPr lang="en-US" i="1" u="sng" dirty="0" smtClean="0">
                <a:effectLst/>
              </a:rPr>
              <a:t>Applications, Reporting &amp; Reconciliation</a:t>
            </a:r>
            <a:r>
              <a:rPr lang="en-US" dirty="0" smtClean="0">
                <a:effectLst/>
              </a:rPr>
              <a:t> – Dates/Deadlines for:</a:t>
            </a:r>
          </a:p>
          <a:p>
            <a:r>
              <a:rPr lang="en-US" dirty="0" smtClean="0">
                <a:effectLst/>
              </a:rPr>
              <a:t>Preparing/filing the Fiscal Operations Report and Application to Participate (FISAP)</a:t>
            </a:r>
          </a:p>
          <a:p>
            <a:r>
              <a:rPr lang="en-US" dirty="0" smtClean="0">
                <a:effectLst/>
              </a:rPr>
              <a:t>National Student Loan Data System (NSLDS) reporting</a:t>
            </a:r>
          </a:p>
          <a:p>
            <a:r>
              <a:rPr lang="en-US" dirty="0" smtClean="0">
                <a:effectLst/>
              </a:rPr>
              <a:t>Monthly &amp; annual program-specific reporting/reconciliation</a:t>
            </a:r>
          </a:p>
          <a:p>
            <a:r>
              <a:rPr lang="en-US" dirty="0" smtClean="0">
                <a:effectLst/>
              </a:rPr>
              <a:t>Gainful employment reporting</a:t>
            </a:r>
          </a:p>
          <a:p>
            <a:r>
              <a:rPr lang="en-US" dirty="0" smtClean="0">
                <a:effectLst/>
              </a:rPr>
              <a:t>Campus-based programs reallocation application</a:t>
            </a:r>
          </a:p>
          <a:p>
            <a:r>
              <a:rPr lang="en-US" dirty="0" smtClean="0">
                <a:effectLst/>
              </a:rPr>
              <a:t>Work Colleges Program report of previous award year expenditures</a:t>
            </a:r>
          </a:p>
          <a:p>
            <a:r>
              <a:rPr lang="en-US" dirty="0" smtClean="0">
                <a:effectLst/>
              </a:rPr>
              <a:t>Application and agreement for participation in Work Colleges Program</a:t>
            </a:r>
          </a:p>
          <a:p>
            <a:r>
              <a:rPr lang="en-US" dirty="0" smtClean="0">
                <a:effectLst/>
              </a:rPr>
              <a:t>Annual Security Report</a:t>
            </a:r>
          </a:p>
          <a:p>
            <a:r>
              <a:rPr lang="en-US" dirty="0" smtClean="0">
                <a:effectLst/>
              </a:rPr>
              <a:t>Fire Safety Report</a:t>
            </a:r>
          </a:p>
          <a:p>
            <a:r>
              <a:rPr lang="en-US" dirty="0" smtClean="0">
                <a:effectLst/>
              </a:rPr>
              <a:t>Quality Assurance (QA) Schools to upload data; complete FSA QA assessments; and file the annual ISIR Analysis Tool satisfaction survey</a:t>
            </a:r>
          </a:p>
          <a:p>
            <a:r>
              <a:rPr lang="en-US" dirty="0" smtClean="0">
                <a:effectLst/>
              </a:rPr>
              <a:t>Remitting interest earned on FSA funds above $250</a:t>
            </a:r>
          </a:p>
          <a:p>
            <a:r>
              <a:rPr lang="en-US" dirty="0" smtClean="0">
                <a:effectLst/>
              </a:rPr>
              <a:t>Campus-based award reduction penalty waiver request for underuse of prior year funds</a:t>
            </a:r>
          </a:p>
          <a:p>
            <a:r>
              <a:rPr lang="en-US" dirty="0" smtClean="0">
                <a:effectLst/>
              </a:rPr>
              <a:t>Campus-based reallocation form/request for supplemental funds;</a:t>
            </a:r>
          </a:p>
          <a:p>
            <a:r>
              <a:rPr lang="en-US" dirty="0" smtClean="0">
                <a:effectLst/>
              </a:rPr>
              <a:t>Request for a waiver of Federal Work-Study (FWS) community service expenditure requirement</a:t>
            </a:r>
          </a:p>
          <a:p>
            <a:r>
              <a:rPr lang="en-US" dirty="0" smtClean="0">
                <a:effectLst/>
              </a:rPr>
              <a:t>Health Resources &amp; Services Administration reporting (SDS, HPSL, NSL, LDS, and others)</a:t>
            </a:r>
          </a:p>
          <a:p>
            <a:r>
              <a:rPr lang="en-US" dirty="0" smtClean="0">
                <a:effectLst/>
              </a:rPr>
              <a:t>Voter registration forms and  deadlines</a:t>
            </a:r>
          </a:p>
          <a:p>
            <a:r>
              <a:rPr lang="en-US" dirty="0" smtClean="0">
                <a:effectLst/>
              </a:rPr>
              <a:t>Financial Assistance for Students with Intellectual Disabilities Expenditure Report</a:t>
            </a:r>
          </a:p>
          <a:p>
            <a:r>
              <a:rPr lang="en-US" dirty="0" smtClean="0">
                <a:effectLst/>
              </a:rPr>
              <a:t>Return to Title IV (R2T4) calculations and refunds</a:t>
            </a:r>
          </a:p>
          <a:p>
            <a:r>
              <a:rPr lang="en-US" i="1" u="sng" dirty="0" smtClean="0">
                <a:effectLst/>
              </a:rPr>
              <a:t>Financial Aid Application</a:t>
            </a:r>
            <a:r>
              <a:rPr lang="en-US" dirty="0" smtClean="0">
                <a:effectLst/>
              </a:rPr>
              <a:t> – Dates/Deadlines for:</a:t>
            </a:r>
          </a:p>
          <a:p>
            <a:r>
              <a:rPr lang="en-US" dirty="0" smtClean="0">
                <a:effectLst/>
              </a:rPr>
              <a:t>Availability of FAFSA and institutional application (if applicable)</a:t>
            </a:r>
          </a:p>
          <a:p>
            <a:r>
              <a:rPr lang="en-US" dirty="0" smtClean="0">
                <a:effectLst/>
              </a:rPr>
              <a:t>Filing deadline(s)</a:t>
            </a:r>
          </a:p>
          <a:p>
            <a:r>
              <a:rPr lang="en-US" dirty="0" smtClean="0">
                <a:effectLst/>
              </a:rPr>
              <a:t>Awarding preference deadline</a:t>
            </a:r>
          </a:p>
          <a:p>
            <a:r>
              <a:rPr lang="en-US" dirty="0" smtClean="0">
                <a:effectLst/>
              </a:rPr>
              <a:t>Last day to submit previous year’s FAFSA</a:t>
            </a:r>
          </a:p>
          <a:p>
            <a:r>
              <a:rPr lang="en-US" i="1" u="sng" dirty="0" smtClean="0">
                <a:effectLst/>
              </a:rPr>
              <a:t>Packaging, Awarding, &amp; Disbursements</a:t>
            </a:r>
            <a:r>
              <a:rPr lang="en-US" i="1" dirty="0" smtClean="0">
                <a:effectLst/>
              </a:rPr>
              <a:t> </a:t>
            </a:r>
            <a:r>
              <a:rPr lang="en-US" dirty="0" smtClean="0">
                <a:effectLst/>
              </a:rPr>
              <a:t>– Dates/Deadlines for:</a:t>
            </a:r>
          </a:p>
          <a:p>
            <a:r>
              <a:rPr lang="en-US" dirty="0" smtClean="0">
                <a:effectLst/>
              </a:rPr>
              <a:t>Processing academic year and summer awards</a:t>
            </a:r>
          </a:p>
          <a:p>
            <a:r>
              <a:rPr lang="en-US" dirty="0" smtClean="0">
                <a:effectLst/>
              </a:rPr>
              <a:t>Submitting corrections for federal application data to the Central Processing System (CPS)</a:t>
            </a:r>
          </a:p>
          <a:p>
            <a:r>
              <a:rPr lang="en-US" dirty="0" smtClean="0">
                <a:effectLst/>
              </a:rPr>
              <a:t>Appeals</a:t>
            </a:r>
          </a:p>
          <a:p>
            <a:r>
              <a:rPr lang="en-US" dirty="0" smtClean="0">
                <a:effectLst/>
              </a:rPr>
              <a:t>Disbursement dates</a:t>
            </a:r>
          </a:p>
          <a:p>
            <a:r>
              <a:rPr lang="en-US" dirty="0" smtClean="0">
                <a:effectLst/>
              </a:rPr>
              <a:t>Satisfactory academic progress (SAP) review dates, notices, &amp; appeals</a:t>
            </a:r>
          </a:p>
          <a:p>
            <a:r>
              <a:rPr lang="en-US" i="1" u="sng" dirty="0" smtClean="0">
                <a:effectLst/>
              </a:rPr>
              <a:t>Program-Specific Items</a:t>
            </a:r>
            <a:r>
              <a:rPr lang="en-US" dirty="0" smtClean="0">
                <a:effectLst/>
              </a:rPr>
              <a:t> – Dates/Deadlines for:</a:t>
            </a:r>
          </a:p>
          <a:p>
            <a:r>
              <a:rPr lang="en-US" dirty="0" smtClean="0">
                <a:effectLst/>
              </a:rPr>
              <a:t>Federal Work-Study (FWS) </a:t>
            </a:r>
          </a:p>
          <a:p>
            <a:pPr lvl="1"/>
            <a:r>
              <a:rPr lang="en-US" dirty="0" smtClean="0">
                <a:effectLst/>
              </a:rPr>
              <a:t>Finalizing off-campus contracts and other job agreements/contracts</a:t>
            </a:r>
          </a:p>
          <a:p>
            <a:pPr lvl="1"/>
            <a:r>
              <a:rPr lang="en-US" dirty="0" smtClean="0">
                <a:effectLst/>
              </a:rPr>
              <a:t>Due dates for timesheets</a:t>
            </a:r>
          </a:p>
          <a:p>
            <a:pPr lvl="1"/>
            <a:r>
              <a:rPr lang="en-US" dirty="0" smtClean="0">
                <a:effectLst/>
              </a:rPr>
              <a:t>Payments made/credits posted</a:t>
            </a:r>
          </a:p>
          <a:p>
            <a:pPr lvl="1"/>
            <a:r>
              <a:rPr lang="en-US" dirty="0" smtClean="0">
                <a:effectLst/>
              </a:rPr>
              <a:t>Updating job descriptions</a:t>
            </a:r>
          </a:p>
          <a:p>
            <a:r>
              <a:rPr lang="en-US" dirty="0" smtClean="0">
                <a:effectLst/>
              </a:rPr>
              <a:t>Federal Student Loans </a:t>
            </a:r>
          </a:p>
          <a:p>
            <a:pPr lvl="1"/>
            <a:r>
              <a:rPr lang="en-US" dirty="0" smtClean="0">
                <a:effectLst/>
              </a:rPr>
              <a:t>Originating loans – last date to process for term</a:t>
            </a:r>
          </a:p>
          <a:p>
            <a:pPr lvl="1"/>
            <a:r>
              <a:rPr lang="en-US" dirty="0" smtClean="0">
                <a:effectLst/>
              </a:rPr>
              <a:t>Entrance counseling, including information for new Direct Loan borrowers as of 7-1-2013 about 150% loan limit</a:t>
            </a:r>
          </a:p>
          <a:p>
            <a:pPr lvl="1"/>
            <a:r>
              <a:rPr lang="en-US" dirty="0" smtClean="0">
                <a:effectLst/>
              </a:rPr>
              <a:t>Signing promissory notes</a:t>
            </a:r>
          </a:p>
          <a:p>
            <a:pPr lvl="1"/>
            <a:r>
              <a:rPr lang="en-US" dirty="0" smtClean="0">
                <a:effectLst/>
              </a:rPr>
              <a:t>Crediting accounts/making disbursements;</a:t>
            </a:r>
          </a:p>
          <a:p>
            <a:pPr lvl="1"/>
            <a:r>
              <a:rPr lang="en-US" dirty="0" smtClean="0">
                <a:effectLst/>
              </a:rPr>
              <a:t>Scheduling exit counseling/debt management/financial literacy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BB94-F2E9-439B-9600-1532FBBBDB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1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TOPS/Go</a:t>
            </a:r>
            <a:r>
              <a:rPr lang="en-US" baseline="0" dirty="0" smtClean="0"/>
              <a:t> 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CDBB5-3DDF-4161-9C4F-22974E02560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4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pttemplatewhit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2" b="1351"/>
          <a:stretch/>
        </p:blipFill>
        <p:spPr bwMode="auto">
          <a:xfrm>
            <a:off x="0" y="6105376"/>
            <a:ext cx="9144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54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5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pttemplatewhit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2" b="1351"/>
          <a:stretch/>
        </p:blipFill>
        <p:spPr bwMode="auto">
          <a:xfrm>
            <a:off x="0" y="6105376"/>
            <a:ext cx="9144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608364"/>
            <a:ext cx="7886700" cy="4410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3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pttemplatewhit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2" b="1351"/>
          <a:stretch/>
        </p:blipFill>
        <p:spPr bwMode="auto">
          <a:xfrm>
            <a:off x="0" y="6105376"/>
            <a:ext cx="9144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5586" y="365125"/>
            <a:ext cx="1379764" cy="5663886"/>
          </a:xfrm>
        </p:spPr>
        <p:txBody>
          <a:bodyPr vert="eaVert"/>
          <a:lstStyle>
            <a:lvl1pPr algn="ctr">
              <a:defRPr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335486" cy="56638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4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pttemplatewhit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2" b="1351"/>
          <a:stretch/>
        </p:blipFill>
        <p:spPr bwMode="auto">
          <a:xfrm>
            <a:off x="0" y="6105376"/>
            <a:ext cx="9144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206649"/>
          </a:xfrm>
        </p:spPr>
        <p:txBody>
          <a:bodyPr anchor="b">
            <a:normAutofit/>
          </a:bodyPr>
          <a:lstStyle>
            <a:lvl1pPr algn="ctr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5382"/>
            <a:ext cx="7886700" cy="4509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8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pttemplatewhit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2" b="1351"/>
          <a:stretch/>
        </p:blipFill>
        <p:spPr bwMode="auto">
          <a:xfrm>
            <a:off x="0" y="6105376"/>
            <a:ext cx="9144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 algn="ctr">
              <a:defRPr sz="54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3957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57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pttemplatewhit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2" b="1351"/>
          <a:stretch/>
        </p:blipFill>
        <p:spPr bwMode="auto">
          <a:xfrm>
            <a:off x="0" y="6105376"/>
            <a:ext cx="9144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167493"/>
          </a:xfrm>
        </p:spPr>
        <p:txBody>
          <a:bodyPr>
            <a:normAutofit/>
          </a:bodyPr>
          <a:lstStyle>
            <a:lvl1pPr algn="ctr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16529"/>
            <a:ext cx="3886200" cy="44124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16529"/>
            <a:ext cx="3886200" cy="44124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5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ppttemplatewhit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2" b="1351"/>
          <a:stretch/>
        </p:blipFill>
        <p:spPr bwMode="auto">
          <a:xfrm>
            <a:off x="0" y="6105376"/>
            <a:ext cx="9144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5944"/>
            <a:ext cx="7886700" cy="1191986"/>
          </a:xfrm>
        </p:spPr>
        <p:txBody>
          <a:bodyPr anchor="b">
            <a:normAutofit/>
          </a:bodyPr>
          <a:lstStyle>
            <a:lvl1pPr algn="ctr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50539"/>
            <a:ext cx="3868340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74451"/>
            <a:ext cx="3868340" cy="3654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50539"/>
            <a:ext cx="3887391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74451"/>
            <a:ext cx="3887391" cy="3654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9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templatewhit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2" b="1351"/>
          <a:stretch/>
        </p:blipFill>
        <p:spPr bwMode="auto">
          <a:xfrm>
            <a:off x="0" y="6105376"/>
            <a:ext cx="9144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7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pttemplatewhit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2" b="1351"/>
          <a:stretch/>
        </p:blipFill>
        <p:spPr bwMode="auto">
          <a:xfrm>
            <a:off x="0" y="6105376"/>
            <a:ext cx="9144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2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algn="ctr"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996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9270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5" descr="ppttemplatewhit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2" b="1351"/>
          <a:stretch/>
        </p:blipFill>
        <p:spPr bwMode="auto">
          <a:xfrm>
            <a:off x="0" y="6105376"/>
            <a:ext cx="9144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95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algn="ctr"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97946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909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5" descr="ppttemplatewhit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2" b="1351"/>
          <a:stretch/>
        </p:blipFill>
        <p:spPr bwMode="auto">
          <a:xfrm>
            <a:off x="0" y="6105376"/>
            <a:ext cx="9144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20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36764"/>
            <a:ext cx="7886700" cy="1159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67543"/>
            <a:ext cx="7886700" cy="4461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5" descr="ppttemplatewhite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2" b="1351"/>
          <a:stretch/>
        </p:blipFill>
        <p:spPr bwMode="auto">
          <a:xfrm>
            <a:off x="0" y="6105376"/>
            <a:ext cx="9144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40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Trajan Pro 3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Federal Reporting and Operational Calendar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Amy Cable</a:t>
            </a:r>
          </a:p>
          <a:p>
            <a:r>
              <a:rPr lang="en-US" dirty="0" smtClean="0"/>
              <a:t>Executive Director Enrollment Management Support </a:t>
            </a:r>
            <a:endParaRPr lang="en-US" dirty="0"/>
          </a:p>
          <a:p>
            <a:r>
              <a:rPr lang="en-US" dirty="0"/>
              <a:t>LCTCS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16657"/>
            <a:ext cx="7462808" cy="36716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Size of office</a:t>
            </a:r>
          </a:p>
          <a:p>
            <a:r>
              <a:rPr lang="en-US" dirty="0" smtClean="0"/>
              <a:t>Will it be used for staff, or management?</a:t>
            </a:r>
          </a:p>
          <a:p>
            <a:r>
              <a:rPr lang="en-US" dirty="0" smtClean="0"/>
              <a:t>Will there be separate calendars for different areas/departments of the office? If so, will there still be a master calendar?</a:t>
            </a:r>
          </a:p>
          <a:p>
            <a:r>
              <a:rPr lang="en-US" dirty="0" smtClean="0"/>
              <a:t>Will there be separate calendars for the types of items/activities included (institutional, state, federal, etc.)? </a:t>
            </a:r>
          </a:p>
          <a:p>
            <a:r>
              <a:rPr lang="en-US" dirty="0" smtClean="0"/>
              <a:t>What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to Include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943843"/>
            <a:ext cx="4631046" cy="344443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Start with any prior calendars that have already been created</a:t>
            </a:r>
          </a:p>
          <a:p>
            <a:r>
              <a:rPr lang="en-US" dirty="0" smtClean="0"/>
              <a:t>Read prior e-mails from perspective time periods</a:t>
            </a:r>
          </a:p>
          <a:p>
            <a:r>
              <a:rPr lang="en-US" dirty="0" smtClean="0"/>
              <a:t>Solicit staff input via e-mail</a:t>
            </a:r>
          </a:p>
          <a:p>
            <a:r>
              <a:rPr lang="en-US" dirty="0" smtClean="0"/>
              <a:t>Discuss at staff meetings</a:t>
            </a:r>
          </a:p>
          <a:p>
            <a:r>
              <a:rPr lang="en-US" dirty="0" smtClean="0"/>
              <a:t>Review information already available on school’s website or in printed publication</a:t>
            </a:r>
          </a:p>
          <a:p>
            <a:r>
              <a:rPr lang="en-US" dirty="0" smtClean="0"/>
              <a:t>IFAP</a:t>
            </a:r>
          </a:p>
          <a:p>
            <a:r>
              <a:rPr lang="en-US" dirty="0" smtClean="0"/>
              <a:t>In the pits of your brain!</a:t>
            </a:r>
          </a:p>
          <a:p>
            <a:r>
              <a:rPr lang="en-US" dirty="0" smtClean="0"/>
              <a:t>How else?</a:t>
            </a:r>
            <a:endParaRPr lang="en-US" dirty="0"/>
          </a:p>
        </p:txBody>
      </p:sp>
      <p:pic>
        <p:nvPicPr>
          <p:cNvPr id="4" name="Picture 3" descr="Reflections from life: &lt;strong&gt;Office&lt;/strong&gt; behavi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29" y="1943843"/>
            <a:ext cx="2892857" cy="270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4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Key Areas to Include: Institutional 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calendar dates: first day of classes, last day to drop/withdraw, last day of classes, etc.</a:t>
            </a:r>
          </a:p>
          <a:p>
            <a:r>
              <a:rPr lang="en-US" dirty="0" smtClean="0"/>
              <a:t>College-wide events</a:t>
            </a:r>
          </a:p>
          <a:p>
            <a:r>
              <a:rPr lang="en-US" dirty="0" smtClean="0"/>
              <a:t>Admissions Open Houses</a:t>
            </a:r>
          </a:p>
          <a:p>
            <a:r>
              <a:rPr lang="en-US" dirty="0" smtClean="0"/>
              <a:t>Registration for classes</a:t>
            </a:r>
          </a:p>
          <a:p>
            <a:r>
              <a:rPr lang="en-US" dirty="0" smtClean="0"/>
              <a:t>Holidays and class breaks</a:t>
            </a:r>
          </a:p>
          <a:p>
            <a:r>
              <a:rPr lang="en-US" dirty="0" smtClean="0"/>
              <a:t>Billing due dates</a:t>
            </a:r>
          </a:p>
          <a:p>
            <a:r>
              <a:rPr lang="en-US" dirty="0" smtClean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251987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Key Areas to Include: </a:t>
            </a:r>
            <a:r>
              <a:rPr lang="en-US" sz="3500" dirty="0" smtClean="0"/>
              <a:t>Administrative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Staff performance evaluations</a:t>
            </a:r>
          </a:p>
          <a:p>
            <a:r>
              <a:rPr lang="en-US" dirty="0" smtClean="0"/>
              <a:t>Management report deadlines (i.e. Weekly reports, etc.)</a:t>
            </a:r>
          </a:p>
          <a:p>
            <a:r>
              <a:rPr lang="en-US" dirty="0" smtClean="0"/>
              <a:t>Office budgets</a:t>
            </a:r>
          </a:p>
          <a:p>
            <a:r>
              <a:rPr lang="en-US" dirty="0" smtClean="0"/>
              <a:t>System setups</a:t>
            </a:r>
          </a:p>
          <a:p>
            <a:r>
              <a:rPr lang="en-US" dirty="0" smtClean="0"/>
              <a:t>Regular external meetings</a:t>
            </a:r>
          </a:p>
          <a:p>
            <a:r>
              <a:rPr lang="en-US" dirty="0" smtClean="0"/>
              <a:t>Auditor visits</a:t>
            </a:r>
          </a:p>
          <a:p>
            <a:r>
              <a:rPr lang="en-US" dirty="0" smtClean="0"/>
              <a:t>Annual training events</a:t>
            </a:r>
          </a:p>
          <a:p>
            <a:r>
              <a:rPr lang="en-US" dirty="0" smtClean="0"/>
              <a:t>Cost of attendance/updates</a:t>
            </a:r>
          </a:p>
          <a:p>
            <a:r>
              <a:rPr lang="en-US" dirty="0" smtClean="0"/>
              <a:t>Gainful employment</a:t>
            </a:r>
          </a:p>
        </p:txBody>
      </p:sp>
    </p:spTree>
    <p:extLst>
      <p:ext uri="{BB962C8B-B14F-4D97-AF65-F5344CB8AC3E}">
        <p14:creationId xmlns:p14="http://schemas.microsoft.com/office/powerpoint/2010/main" val="2189191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Key Areas to Include: </a:t>
            </a:r>
            <a:r>
              <a:rPr lang="en-US" sz="3600" dirty="0" smtClean="0"/>
              <a:t>Communications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5382"/>
            <a:ext cx="5065568" cy="4509861"/>
          </a:xfrm>
        </p:spPr>
        <p:txBody>
          <a:bodyPr/>
          <a:lstStyle/>
          <a:p>
            <a:r>
              <a:rPr lang="en-US" dirty="0" smtClean="0"/>
              <a:t>Annual </a:t>
            </a:r>
            <a:r>
              <a:rPr lang="en-US" dirty="0" smtClean="0"/>
              <a:t>college publications</a:t>
            </a:r>
          </a:p>
          <a:p>
            <a:r>
              <a:rPr lang="en-US" dirty="0" smtClean="0"/>
              <a:t>Web-site updates</a:t>
            </a:r>
          </a:p>
          <a:p>
            <a:r>
              <a:rPr lang="en-US" dirty="0" smtClean="0"/>
              <a:t>Consumer information</a:t>
            </a:r>
          </a:p>
          <a:p>
            <a:r>
              <a:rPr lang="en-US" dirty="0" smtClean="0"/>
              <a:t>FAFSA filing reminders</a:t>
            </a:r>
          </a:p>
          <a:p>
            <a:r>
              <a:rPr lang="en-US" dirty="0" smtClean="0"/>
              <a:t>Award letter supplements</a:t>
            </a:r>
          </a:p>
          <a:p>
            <a:r>
              <a:rPr lang="en-US" dirty="0" smtClean="0"/>
              <a:t>Prospective student information</a:t>
            </a:r>
          </a:p>
          <a:p>
            <a:r>
              <a:rPr lang="en-US" dirty="0" smtClean="0"/>
              <a:t>Annual financial aid publications</a:t>
            </a:r>
          </a:p>
          <a:p>
            <a:r>
              <a:rPr lang="en-US" dirty="0" smtClean="0"/>
              <a:t>Disclosures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etwork_&lt;strong&gt;communication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626">
            <a:off x="4756610" y="2245721"/>
            <a:ext cx="3588988" cy="23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76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Key Areas to Include: </a:t>
            </a:r>
            <a:r>
              <a:rPr lang="en-US" sz="3500" dirty="0" smtClean="0"/>
              <a:t>Federal/State REPORTING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FISAP deadlines</a:t>
            </a:r>
          </a:p>
          <a:p>
            <a:r>
              <a:rPr lang="en-US" dirty="0" smtClean="0"/>
              <a:t>Gainful employment reporting</a:t>
            </a:r>
          </a:p>
          <a:p>
            <a:r>
              <a:rPr lang="en-US" dirty="0" smtClean="0"/>
              <a:t>Return to Title IV (R2T4) calculations and refunds/returns</a:t>
            </a:r>
          </a:p>
          <a:p>
            <a:r>
              <a:rPr lang="en-US" dirty="0" smtClean="0"/>
              <a:t>State program reporting</a:t>
            </a:r>
          </a:p>
          <a:p>
            <a:r>
              <a:rPr lang="en-US" dirty="0" smtClean="0"/>
              <a:t>Monthly/annual program-specific reporting/reconciliation</a:t>
            </a:r>
          </a:p>
          <a:p>
            <a:r>
              <a:rPr lang="en-US" dirty="0" smtClean="0"/>
              <a:t>Net Price Calculator updates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Key Areas to Include: </a:t>
            </a:r>
            <a:r>
              <a:rPr lang="en-US" sz="3400" dirty="0" smtClean="0"/>
              <a:t>Awarding/Processing Tasks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Processing FAFSAs</a:t>
            </a:r>
          </a:p>
          <a:p>
            <a:r>
              <a:rPr lang="en-US" dirty="0" smtClean="0"/>
              <a:t>Submitting corrections to CPS</a:t>
            </a:r>
          </a:p>
          <a:p>
            <a:r>
              <a:rPr lang="en-US" dirty="0" smtClean="0"/>
              <a:t>Awarding/packaging aid</a:t>
            </a:r>
          </a:p>
          <a:p>
            <a:r>
              <a:rPr lang="en-US" dirty="0" smtClean="0"/>
              <a:t>Processing PJ appeals</a:t>
            </a:r>
          </a:p>
          <a:p>
            <a:r>
              <a:rPr lang="en-US" dirty="0" smtClean="0"/>
              <a:t>Satisfactory Academic Progress (SAP) review dates, notices, appeals</a:t>
            </a:r>
          </a:p>
          <a:p>
            <a:r>
              <a:rPr lang="en-US" dirty="0" smtClean="0"/>
              <a:t>Summer awarding</a:t>
            </a:r>
          </a:p>
          <a:p>
            <a:r>
              <a:rPr lang="en-US" dirty="0" smtClean="0"/>
              <a:t>Scholarship renewal reviews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712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Areas to Include: </a:t>
            </a:r>
            <a:r>
              <a:rPr lang="en-US" dirty="0" smtClean="0"/>
              <a:t>other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specific dates/timelines/deadlines</a:t>
            </a:r>
          </a:p>
          <a:p>
            <a:r>
              <a:rPr lang="en-US" dirty="0" smtClean="0"/>
              <a:t>Staff birthdays</a:t>
            </a:r>
          </a:p>
          <a:p>
            <a:r>
              <a:rPr lang="en-US" dirty="0" smtClean="0"/>
              <a:t>Annual surveys</a:t>
            </a:r>
          </a:p>
          <a:p>
            <a:r>
              <a:rPr lang="en-US" dirty="0" smtClean="0"/>
              <a:t>Conferences</a:t>
            </a:r>
          </a:p>
          <a:p>
            <a:r>
              <a:rPr lang="en-US" dirty="0" smtClean="0"/>
              <a:t>NCAA reporting</a:t>
            </a:r>
          </a:p>
          <a:p>
            <a:r>
              <a:rPr lang="en-US" dirty="0" smtClean="0"/>
              <a:t>Office/staff retreat</a:t>
            </a:r>
          </a:p>
          <a:p>
            <a:r>
              <a:rPr lang="en-US" dirty="0" smtClean="0"/>
              <a:t>Outreach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80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the calendar be formatted (paper vs. electronic)?</a:t>
            </a:r>
          </a:p>
          <a:p>
            <a:r>
              <a:rPr lang="en-US" dirty="0" smtClean="0"/>
              <a:t>Who can update the calendar?</a:t>
            </a:r>
          </a:p>
          <a:p>
            <a:r>
              <a:rPr lang="en-US" dirty="0" smtClean="0"/>
              <a:t>When will the calendar be updated?</a:t>
            </a:r>
          </a:p>
          <a:p>
            <a:r>
              <a:rPr lang="en-US" dirty="0" smtClean="0"/>
              <a:t>How will it be organized? Functional Area? Positions? </a:t>
            </a:r>
          </a:p>
          <a:p>
            <a:r>
              <a:rPr lang="en-US" dirty="0" smtClean="0"/>
              <a:t>How will you know it has been updated?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38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the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to one or more individuals; if more than one how will changes be coordinated?</a:t>
            </a:r>
          </a:p>
          <a:p>
            <a:r>
              <a:rPr lang="en-US" dirty="0" smtClean="0"/>
              <a:t>Review periodically at staff meetings</a:t>
            </a:r>
          </a:p>
          <a:p>
            <a:r>
              <a:rPr lang="en-US" dirty="0" smtClean="0"/>
              <a:t>Continue to monitor emails for new items to add</a:t>
            </a:r>
          </a:p>
          <a:p>
            <a:r>
              <a:rPr lang="en-US" dirty="0" smtClean="0"/>
              <a:t>Provide management oversight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0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Topics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operational calendar?</a:t>
            </a:r>
          </a:p>
          <a:p>
            <a:r>
              <a:rPr lang="en-US" dirty="0"/>
              <a:t>Why should your office create one?</a:t>
            </a:r>
          </a:p>
          <a:p>
            <a:r>
              <a:rPr lang="en-US" dirty="0"/>
              <a:t>How will your office use the calendar?</a:t>
            </a:r>
          </a:p>
          <a:p>
            <a:r>
              <a:rPr lang="en-US" dirty="0"/>
              <a:t>What items should you include on the calendar?</a:t>
            </a:r>
          </a:p>
          <a:p>
            <a:r>
              <a:rPr lang="en-US" dirty="0"/>
              <a:t>What format should you use?</a:t>
            </a:r>
          </a:p>
          <a:p>
            <a:r>
              <a:rPr lang="en-US" dirty="0"/>
              <a:t>How will your office maintain the calendar?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5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862445"/>
          </a:xfrm>
        </p:spPr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4" name="Content Placeholder 3" descr="Quais as vossas estratégias para gerir email, contactos, calendário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00" y="1339418"/>
            <a:ext cx="6270581" cy="4508500"/>
          </a:xfrm>
        </p:spPr>
      </p:pic>
    </p:spTree>
    <p:extLst>
      <p:ext uri="{BB962C8B-B14F-4D97-AF65-F5344CB8AC3E}">
        <p14:creationId xmlns:p14="http://schemas.microsoft.com/office/powerpoint/2010/main" val="3140430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6338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17" y="935181"/>
            <a:ext cx="7573733" cy="5007409"/>
          </a:xfrm>
        </p:spPr>
      </p:pic>
    </p:spTree>
    <p:extLst>
      <p:ext uri="{BB962C8B-B14F-4D97-AF65-F5344CB8AC3E}">
        <p14:creationId xmlns:p14="http://schemas.microsoft.com/office/powerpoint/2010/main" val="3680206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1"/>
            <a:ext cx="7704859" cy="529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1602" r="6587" b="4826"/>
          <a:stretch/>
        </p:blipFill>
        <p:spPr>
          <a:xfrm rot="5400000">
            <a:off x="2514599" y="-20778"/>
            <a:ext cx="4914904" cy="6722920"/>
          </a:xfrm>
        </p:spPr>
      </p:pic>
    </p:spTree>
    <p:extLst>
      <p:ext uri="{BB962C8B-B14F-4D97-AF65-F5344CB8AC3E}">
        <p14:creationId xmlns:p14="http://schemas.microsoft.com/office/powerpoint/2010/main" val="802850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748145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728" y="909925"/>
            <a:ext cx="6151418" cy="49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14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4" name="Content Placeholder 3" descr="Progressive Charlestown: Announcing Monday night repeat experimen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61" y="2055823"/>
            <a:ext cx="4029075" cy="2672619"/>
          </a:xfrm>
        </p:spPr>
      </p:pic>
    </p:spTree>
    <p:extLst>
      <p:ext uri="{BB962C8B-B14F-4D97-AF65-F5344CB8AC3E}">
        <p14:creationId xmlns:p14="http://schemas.microsoft.com/office/powerpoint/2010/main" val="384479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. Deb: Six Drug-Free Ways To Boost Your &lt;strong&gt;Brain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78" y="346797"/>
            <a:ext cx="54864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0252" y="2128611"/>
            <a:ext cx="171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GAINFUL EMPLOYMENT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47555" y="1970810"/>
            <a:ext cx="124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AID YEAR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89319" y="1145371"/>
            <a:ext cx="124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IPEDS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67762" y="2973351"/>
            <a:ext cx="178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CONSUMER INFORMATION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20966" y="1347182"/>
            <a:ext cx="124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FISAP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43604" y="2204405"/>
            <a:ext cx="124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SAP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68179" y="3202752"/>
            <a:ext cx="156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PROCESSING AID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042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08" y="1618536"/>
            <a:ext cx="3683198" cy="2651903"/>
          </a:xfrm>
        </p:spPr>
      </p:pic>
    </p:spTree>
    <p:extLst>
      <p:ext uri="{BB962C8B-B14F-4D97-AF65-F5344CB8AC3E}">
        <p14:creationId xmlns:p14="http://schemas.microsoft.com/office/powerpoint/2010/main" val="396244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Being Organized</a:t>
            </a:r>
            <a:endParaRPr lang="en-US" dirty="0"/>
          </a:p>
        </p:txBody>
      </p:sp>
      <p:pic>
        <p:nvPicPr>
          <p:cNvPr id="4" name="Content Placeholder 3" descr="Do you have a question regarding this example, TikZ or LaTeX in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79600"/>
            <a:ext cx="3886200" cy="3886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Dates, tasks, deadlines are in one single document</a:t>
            </a:r>
          </a:p>
          <a:p>
            <a:r>
              <a:rPr lang="en-US" dirty="0" smtClean="0"/>
              <a:t>Reduce missed deadlines</a:t>
            </a:r>
          </a:p>
          <a:p>
            <a:r>
              <a:rPr lang="en-US" dirty="0" smtClean="0"/>
              <a:t>Staff are informed and held accountable</a:t>
            </a:r>
          </a:p>
          <a:p>
            <a:r>
              <a:rPr lang="en-US" dirty="0" smtClean="0"/>
              <a:t>Financial Aid is cyclical</a:t>
            </a:r>
          </a:p>
          <a:p>
            <a:pPr lvl="1"/>
            <a:r>
              <a:rPr lang="en-US" dirty="0" smtClean="0"/>
              <a:t>We do the same tasks around the same time each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9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Operational Calendar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Operational: ready for use: able to be used; ready for in condition to undertake a desired function</a:t>
            </a:r>
          </a:p>
          <a:p>
            <a:r>
              <a:rPr lang="en-US" dirty="0" smtClean="0"/>
              <a:t>Calendar: a list or schedule of events or activities that occur at different times throughout the year; an orderly list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Consider the following: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How will you use the calendar? </a:t>
            </a:r>
          </a:p>
          <a:p>
            <a:r>
              <a:rPr lang="en-US" dirty="0" smtClean="0"/>
              <a:t>Will it be an office-wide calendar for all staff, or just for your and management team?</a:t>
            </a:r>
          </a:p>
          <a:p>
            <a:r>
              <a:rPr lang="en-US" dirty="0" smtClean="0"/>
              <a:t>Will you have a separate institutional calendar for those related activities, or will you  compile institutional state, regional, and federal events into one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9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3842"/>
            <a:ext cx="7886700" cy="12066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Institutional Information for an Operational Calendar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Admission dates/deadlines</a:t>
            </a:r>
          </a:p>
          <a:p>
            <a:r>
              <a:rPr lang="en-US" dirty="0" smtClean="0"/>
              <a:t>Prospective student visitations </a:t>
            </a:r>
          </a:p>
          <a:p>
            <a:r>
              <a:rPr lang="en-US" dirty="0" smtClean="0"/>
              <a:t>Orientation for new students</a:t>
            </a:r>
          </a:p>
          <a:p>
            <a:r>
              <a:rPr lang="en-US" dirty="0" smtClean="0"/>
              <a:t>Registration for classes </a:t>
            </a:r>
          </a:p>
          <a:p>
            <a:r>
              <a:rPr lang="en-US" dirty="0" smtClean="0"/>
              <a:t>Term start and end dates for classes</a:t>
            </a:r>
          </a:p>
          <a:p>
            <a:r>
              <a:rPr lang="en-US" dirty="0" smtClean="0"/>
              <a:t>Census dates-last date to drop</a:t>
            </a:r>
          </a:p>
          <a:p>
            <a:r>
              <a:rPr lang="en-US" dirty="0" smtClean="0"/>
              <a:t>First day to charge books</a:t>
            </a:r>
          </a:p>
          <a:p>
            <a:r>
              <a:rPr lang="en-US" dirty="0" smtClean="0"/>
              <a:t>First day to credit refund checks</a:t>
            </a:r>
          </a:p>
          <a:p>
            <a:r>
              <a:rPr lang="en-US" dirty="0" smtClean="0"/>
              <a:t>Holidays and class breaks</a:t>
            </a:r>
          </a:p>
          <a:p>
            <a:r>
              <a:rPr lang="en-US" dirty="0" smtClean="0"/>
              <a:t>Events, activities</a:t>
            </a:r>
          </a:p>
          <a:p>
            <a:r>
              <a:rPr lang="en-US" dirty="0" smtClean="0"/>
              <a:t>Deadlines for reporting</a:t>
            </a:r>
          </a:p>
          <a:p>
            <a:r>
              <a:rPr lang="en-US" dirty="0" smtClean="0"/>
              <a:t>Institutional scholarship deadlines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4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97" y="842449"/>
            <a:ext cx="7886700" cy="1206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Financial Aid Information for an Operational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477692"/>
            <a:ext cx="3847275" cy="29105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Administrative Capability</a:t>
            </a:r>
          </a:p>
          <a:p>
            <a:r>
              <a:rPr lang="en-US" dirty="0" smtClean="0"/>
              <a:t>Communications</a:t>
            </a:r>
          </a:p>
          <a:p>
            <a:r>
              <a:rPr lang="en-US" dirty="0" smtClean="0"/>
              <a:t>Applications, Reporting and Reconciliation</a:t>
            </a:r>
          </a:p>
          <a:p>
            <a:r>
              <a:rPr lang="en-US" dirty="0" smtClean="0"/>
              <a:t>Financial Aid Application </a:t>
            </a:r>
          </a:p>
          <a:p>
            <a:r>
              <a:rPr lang="en-US" dirty="0" smtClean="0"/>
              <a:t>Packaging, Awarding, and Disbursement</a:t>
            </a:r>
          </a:p>
          <a:p>
            <a:r>
              <a:rPr lang="en-US" dirty="0" smtClean="0"/>
              <a:t>Program-Specific Items</a:t>
            </a:r>
          </a:p>
          <a:p>
            <a:endParaRPr lang="en-US" dirty="0"/>
          </a:p>
        </p:txBody>
      </p:sp>
      <p:pic>
        <p:nvPicPr>
          <p:cNvPr id="4" name="Picture 3" descr="external image &lt;strong&gt;calendar&lt;/strong&gt;%20clip%20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873">
            <a:off x="4653592" y="2496045"/>
            <a:ext cx="2181023" cy="184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0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Reasons for Creating an Operational Calendar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COMPLIANCE</a:t>
            </a:r>
          </a:p>
          <a:p>
            <a:r>
              <a:rPr lang="en-US" dirty="0" smtClean="0"/>
              <a:t>Ability to combine all events, meetings, activities, deadlines, timelines reports, etc…in one place</a:t>
            </a:r>
          </a:p>
          <a:p>
            <a:r>
              <a:rPr lang="en-US" dirty="0" smtClean="0"/>
              <a:t>Documentation for individuals of the full scope of responsibilities</a:t>
            </a:r>
          </a:p>
          <a:p>
            <a:r>
              <a:rPr lang="en-US" dirty="0" smtClean="0"/>
              <a:t>Reduce/eliminate frequency of missing key deadlines</a:t>
            </a:r>
          </a:p>
          <a:p>
            <a:r>
              <a:rPr lang="en-US" dirty="0" smtClean="0"/>
              <a:t>Encourage accountability</a:t>
            </a:r>
          </a:p>
          <a:p>
            <a:r>
              <a:rPr lang="en-US" dirty="0" smtClean="0"/>
              <a:t>What else?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54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CTCS White PPT template - 9-25-14.pptx" id="{F5E5ABF3-F2A6-4458-95C2-5DB095486303}" vid="{D2B37436-9D84-41FD-BF80-AB0972336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LCTCS White PPT template - 9-25-14</Template>
  <TotalTime>11988</TotalTime>
  <Words>1037</Words>
  <Application>Microsoft Office PowerPoint</Application>
  <PresentationFormat>On-screen Show (4:3)</PresentationFormat>
  <Paragraphs>200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Trajan Pro 3</vt:lpstr>
      <vt:lpstr>Office Theme</vt:lpstr>
      <vt:lpstr>Federal Reporting and Operational Calendar</vt:lpstr>
      <vt:lpstr>Topics</vt:lpstr>
      <vt:lpstr>PowerPoint Presentation</vt:lpstr>
      <vt:lpstr>PowerPoint Presentation</vt:lpstr>
      <vt:lpstr>Benefits of Being Organized</vt:lpstr>
      <vt:lpstr>Definition Operational Calendar </vt:lpstr>
      <vt:lpstr>Institutional Information for an Operational Calendar</vt:lpstr>
      <vt:lpstr>Financial Aid Information for an Operational Calendar</vt:lpstr>
      <vt:lpstr>Reasons for Creating an Operational Calendar</vt:lpstr>
      <vt:lpstr>Considerations</vt:lpstr>
      <vt:lpstr>Items to Include </vt:lpstr>
      <vt:lpstr>Key Areas to Include: Institutional </vt:lpstr>
      <vt:lpstr>Key Areas to Include: Administrative</vt:lpstr>
      <vt:lpstr>Key Areas to Include: Communications</vt:lpstr>
      <vt:lpstr>Key Areas to Include: Federal/State REPORTING</vt:lpstr>
      <vt:lpstr>Key Areas to Include: Awarding/Processing Tasks</vt:lpstr>
      <vt:lpstr>Key Areas to Include: other </vt:lpstr>
      <vt:lpstr>Calendar Format</vt:lpstr>
      <vt:lpstr>Maintaining the Calendar</vt:lpstr>
      <vt:lpstr>Examples </vt:lpstr>
      <vt:lpstr>Examples</vt:lpstr>
      <vt:lpstr>Examples</vt:lpstr>
      <vt:lpstr>Examples</vt:lpstr>
      <vt:lpstr>Questions?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T Watkins</dc:creator>
  <cp:lastModifiedBy>Amy Dawn Cable</cp:lastModifiedBy>
  <cp:revision>698</cp:revision>
  <cp:lastPrinted>2017-01-03T15:51:27Z</cp:lastPrinted>
  <dcterms:created xsi:type="dcterms:W3CDTF">2014-10-21T13:05:07Z</dcterms:created>
  <dcterms:modified xsi:type="dcterms:W3CDTF">2019-11-04T15:38:51Z</dcterms:modified>
</cp:coreProperties>
</file>